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313" r:id="rId3"/>
    <p:sldId id="314" r:id="rId4"/>
    <p:sldId id="725" r:id="rId5"/>
    <p:sldId id="698" r:id="rId6"/>
    <p:sldId id="727" r:id="rId7"/>
    <p:sldId id="716" r:id="rId8"/>
    <p:sldId id="715" r:id="rId9"/>
    <p:sldId id="565" r:id="rId10"/>
    <p:sldId id="566" r:id="rId11"/>
    <p:sldId id="567" r:id="rId12"/>
    <p:sldId id="717" r:id="rId13"/>
    <p:sldId id="718" r:id="rId14"/>
    <p:sldId id="719" r:id="rId15"/>
    <p:sldId id="720" r:id="rId16"/>
    <p:sldId id="721" r:id="rId17"/>
    <p:sldId id="722" r:id="rId18"/>
    <p:sldId id="723" r:id="rId19"/>
    <p:sldId id="724" r:id="rId20"/>
    <p:sldId id="568" r:id="rId21"/>
    <p:sldId id="569" r:id="rId22"/>
    <p:sldId id="570" r:id="rId23"/>
    <p:sldId id="571" r:id="rId24"/>
    <p:sldId id="572" r:id="rId25"/>
    <p:sldId id="573" r:id="rId26"/>
    <p:sldId id="726" r:id="rId27"/>
    <p:sldId id="274" r:id="rId28"/>
    <p:sldId id="298" r:id="rId29"/>
    <p:sldId id="29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4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1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10 -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>
            <a:stCxn id="4" idx="4"/>
            <a:endCxn id="10" idx="0"/>
          </p:cNvCxnSpPr>
          <p:nvPr/>
        </p:nvCxnSpPr>
        <p:spPr>
          <a:xfrm rot="5400000">
            <a:off x="2057400" y="3924300"/>
            <a:ext cx="2819400" cy="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5"/>
            <a:endCxn id="11" idx="1"/>
          </p:cNvCxnSpPr>
          <p:nvPr/>
        </p:nvCxnSpPr>
        <p:spPr>
          <a:xfrm rot="16200000" flipH="1">
            <a:off x="2588885" y="3503285"/>
            <a:ext cx="2975630" cy="8420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7"/>
            <a:endCxn id="5" idx="3"/>
          </p:cNvCxnSpPr>
          <p:nvPr/>
        </p:nvCxnSpPr>
        <p:spPr>
          <a:xfrm rot="5400000" flipH="1" flipV="1">
            <a:off x="2588885" y="3503285"/>
            <a:ext cx="2975630" cy="8420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5"/>
            <a:endCxn id="12" idx="1"/>
          </p:cNvCxnSpPr>
          <p:nvPr/>
        </p:nvCxnSpPr>
        <p:spPr>
          <a:xfrm rot="16200000" flipH="1">
            <a:off x="3769985" y="3541385"/>
            <a:ext cx="2975630" cy="7658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1" idx="7"/>
            <a:endCxn id="7" idx="3"/>
          </p:cNvCxnSpPr>
          <p:nvPr/>
        </p:nvCxnSpPr>
        <p:spPr>
          <a:xfrm rot="5400000" flipH="1" flipV="1">
            <a:off x="4341485" y="2969885"/>
            <a:ext cx="2975630" cy="19088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0" idx="6"/>
            <a:endCxn id="8" idx="3"/>
          </p:cNvCxnSpPr>
          <p:nvPr/>
        </p:nvCxnSpPr>
        <p:spPr>
          <a:xfrm flipV="1">
            <a:off x="3733801" y="2436486"/>
            <a:ext cx="4192915" cy="31642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8" idx="4"/>
            <a:endCxn id="13" idx="7"/>
          </p:cNvCxnSpPr>
          <p:nvPr/>
        </p:nvCxnSpPr>
        <p:spPr>
          <a:xfrm rot="5400000">
            <a:off x="6189337" y="3486151"/>
            <a:ext cx="2897515" cy="9544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4"/>
            <a:endCxn id="13" idx="1"/>
          </p:cNvCxnSpPr>
          <p:nvPr/>
        </p:nvCxnSpPr>
        <p:spPr>
          <a:xfrm rot="16200000" flipH="1">
            <a:off x="4857751" y="3486150"/>
            <a:ext cx="2897515" cy="9544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6" idx="5"/>
            <a:endCxn id="14" idx="1"/>
          </p:cNvCxnSpPr>
          <p:nvPr/>
        </p:nvCxnSpPr>
        <p:spPr>
          <a:xfrm rot="16200000" flipH="1">
            <a:off x="5484485" y="2969885"/>
            <a:ext cx="2975630" cy="19088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6" idx="6"/>
            <a:endCxn id="15" idx="1"/>
          </p:cNvCxnSpPr>
          <p:nvPr/>
        </p:nvCxnSpPr>
        <p:spPr>
          <a:xfrm>
            <a:off x="6096001" y="2247901"/>
            <a:ext cx="2973715" cy="31642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5" idx="0"/>
            <a:endCxn id="9" idx="4"/>
          </p:cNvCxnSpPr>
          <p:nvPr/>
        </p:nvCxnSpPr>
        <p:spPr>
          <a:xfrm rot="5400000" flipH="1" flipV="1">
            <a:off x="7848600" y="3924300"/>
            <a:ext cx="2819400" cy="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Bipartite graph</a:t>
            </a:r>
          </a:p>
        </p:txBody>
      </p:sp>
      <p:sp>
        <p:nvSpPr>
          <p:cNvPr id="4" name="Oval 3"/>
          <p:cNvSpPr/>
          <p:nvPr/>
        </p:nvSpPr>
        <p:spPr>
          <a:xfrm>
            <a:off x="32004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4419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5562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6705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Oval 7"/>
          <p:cNvSpPr/>
          <p:nvPr/>
        </p:nvSpPr>
        <p:spPr>
          <a:xfrm>
            <a:off x="7848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9" name="Oval 8"/>
          <p:cNvSpPr/>
          <p:nvPr/>
        </p:nvSpPr>
        <p:spPr>
          <a:xfrm>
            <a:off x="8991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0" name="Oval 9"/>
          <p:cNvSpPr/>
          <p:nvPr/>
        </p:nvSpPr>
        <p:spPr>
          <a:xfrm>
            <a:off x="32004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11" name="Oval 10"/>
          <p:cNvSpPr/>
          <p:nvPr/>
        </p:nvSpPr>
        <p:spPr>
          <a:xfrm>
            <a:off x="4419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12" name="Oval 11"/>
          <p:cNvSpPr/>
          <p:nvPr/>
        </p:nvSpPr>
        <p:spPr>
          <a:xfrm>
            <a:off x="5562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13" name="Oval 12"/>
          <p:cNvSpPr/>
          <p:nvPr/>
        </p:nvSpPr>
        <p:spPr>
          <a:xfrm>
            <a:off x="6705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14" name="Oval 13"/>
          <p:cNvSpPr/>
          <p:nvPr/>
        </p:nvSpPr>
        <p:spPr>
          <a:xfrm>
            <a:off x="7848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15" name="Oval 14"/>
          <p:cNvSpPr/>
          <p:nvPr/>
        </p:nvSpPr>
        <p:spPr>
          <a:xfrm>
            <a:off x="8991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33600" y="181987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33600" y="510540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4"/>
                </a:solidFill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120691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Matching</a:t>
            </a:r>
            <a:r>
              <a:rPr lang="en-US" dirty="0"/>
              <a:t> means pairing up nodes in set X with nodes in set Y</a:t>
            </a:r>
          </a:p>
          <a:p>
            <a:r>
              <a:rPr lang="en-US" dirty="0"/>
              <a:t>A node can only be in one pair</a:t>
            </a:r>
          </a:p>
          <a:p>
            <a:r>
              <a:rPr lang="en-US" dirty="0"/>
              <a:t>A </a:t>
            </a:r>
            <a:r>
              <a:rPr lang="en-US" b="1" dirty="0"/>
              <a:t>perfect matching</a:t>
            </a:r>
            <a:r>
              <a:rPr lang="en-US" dirty="0"/>
              <a:t> is when every node in set X and every node in set Y is matched</a:t>
            </a:r>
          </a:p>
          <a:p>
            <a:r>
              <a:rPr lang="en-US" dirty="0"/>
              <a:t>It is not always possible to have a perfect matching</a:t>
            </a:r>
          </a:p>
          <a:p>
            <a:r>
              <a:rPr lang="en-US" dirty="0"/>
              <a:t>We can still try to find a </a:t>
            </a:r>
            <a:r>
              <a:rPr lang="en-US" b="1" dirty="0"/>
              <a:t>maximum matching</a:t>
            </a:r>
            <a:r>
              <a:rPr lang="en-US" dirty="0"/>
              <a:t> in which as many nodes are matched up as possible</a:t>
            </a:r>
          </a:p>
        </p:txBody>
      </p:sp>
    </p:spTree>
    <p:extLst>
      <p:ext uri="{BB962C8B-B14F-4D97-AF65-F5344CB8AC3E}">
        <p14:creationId xmlns:p14="http://schemas.microsoft.com/office/powerpoint/2010/main" val="409093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BD61E-0A67-44A5-B478-EC21D6092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use our maximum flow algorithm?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3CAD7-DA85-4829-861A-30EA878A8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goal of this class is to expose you to many algorithms</a:t>
            </a:r>
          </a:p>
          <a:p>
            <a:r>
              <a:rPr lang="en-US" dirty="0"/>
              <a:t>Hopefully, an algorithm for one problem can be used for another problem, by adding a tweak</a:t>
            </a:r>
          </a:p>
          <a:p>
            <a:r>
              <a:rPr lang="en-US" dirty="0"/>
              <a:t>It turns out that we can think of the bipartite matching problem as a version of the maximum flow problem</a:t>
            </a:r>
          </a:p>
          <a:p>
            <a:r>
              <a:rPr lang="en-US" dirty="0"/>
              <a:t>We just need to update the graph a little</a:t>
            </a:r>
          </a:p>
        </p:txBody>
      </p:sp>
    </p:spTree>
    <p:extLst>
      <p:ext uri="{BB962C8B-B14F-4D97-AF65-F5344CB8AC3E}">
        <p14:creationId xmlns:p14="http://schemas.microsoft.com/office/powerpoint/2010/main" val="30185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>
            <a:stCxn id="4" idx="4"/>
            <a:endCxn id="10" idx="0"/>
          </p:cNvCxnSpPr>
          <p:nvPr/>
        </p:nvCxnSpPr>
        <p:spPr>
          <a:xfrm>
            <a:off x="3467100" y="3124200"/>
            <a:ext cx="0" cy="152400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5"/>
            <a:endCxn id="11" idx="1"/>
          </p:cNvCxnSpPr>
          <p:nvPr/>
        </p:nvCxnSpPr>
        <p:spPr>
          <a:xfrm>
            <a:off x="3655685" y="3046085"/>
            <a:ext cx="842030" cy="16802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7"/>
            <a:endCxn id="5" idx="3"/>
          </p:cNvCxnSpPr>
          <p:nvPr/>
        </p:nvCxnSpPr>
        <p:spPr>
          <a:xfrm flipV="1">
            <a:off x="3655685" y="3046085"/>
            <a:ext cx="842030" cy="16802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5"/>
            <a:endCxn id="12" idx="1"/>
          </p:cNvCxnSpPr>
          <p:nvPr/>
        </p:nvCxnSpPr>
        <p:spPr>
          <a:xfrm>
            <a:off x="4874885" y="3046085"/>
            <a:ext cx="765830" cy="16802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1" idx="7"/>
            <a:endCxn id="7" idx="3"/>
          </p:cNvCxnSpPr>
          <p:nvPr/>
        </p:nvCxnSpPr>
        <p:spPr>
          <a:xfrm flipV="1">
            <a:off x="4874885" y="3046085"/>
            <a:ext cx="1908830" cy="16802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0" idx="6"/>
            <a:endCxn id="8" idx="3"/>
          </p:cNvCxnSpPr>
          <p:nvPr/>
        </p:nvCxnSpPr>
        <p:spPr>
          <a:xfrm flipV="1">
            <a:off x="3733800" y="3046085"/>
            <a:ext cx="4192915" cy="18688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8" idx="4"/>
            <a:endCxn id="13" idx="7"/>
          </p:cNvCxnSpPr>
          <p:nvPr/>
        </p:nvCxnSpPr>
        <p:spPr>
          <a:xfrm flipH="1">
            <a:off x="7160885" y="3124200"/>
            <a:ext cx="954415" cy="16021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4"/>
            <a:endCxn id="13" idx="1"/>
          </p:cNvCxnSpPr>
          <p:nvPr/>
        </p:nvCxnSpPr>
        <p:spPr>
          <a:xfrm>
            <a:off x="5829300" y="3124200"/>
            <a:ext cx="954415" cy="16021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6" idx="5"/>
            <a:endCxn id="14" idx="1"/>
          </p:cNvCxnSpPr>
          <p:nvPr/>
        </p:nvCxnSpPr>
        <p:spPr>
          <a:xfrm>
            <a:off x="6017885" y="3046085"/>
            <a:ext cx="1908830" cy="16802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6" idx="6"/>
            <a:endCxn id="15" idx="1"/>
          </p:cNvCxnSpPr>
          <p:nvPr/>
        </p:nvCxnSpPr>
        <p:spPr>
          <a:xfrm>
            <a:off x="6096000" y="2857500"/>
            <a:ext cx="2973715" cy="18688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5" idx="0"/>
            <a:endCxn id="9" idx="4"/>
          </p:cNvCxnSpPr>
          <p:nvPr/>
        </p:nvCxnSpPr>
        <p:spPr>
          <a:xfrm flipV="1">
            <a:off x="9258300" y="3124200"/>
            <a:ext cx="0" cy="152400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Bipartite matching problem</a:t>
            </a:r>
          </a:p>
        </p:txBody>
      </p:sp>
      <p:sp>
        <p:nvSpPr>
          <p:cNvPr id="4" name="Oval 3"/>
          <p:cNvSpPr/>
          <p:nvPr/>
        </p:nvSpPr>
        <p:spPr>
          <a:xfrm>
            <a:off x="32004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4419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5562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6705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Oval 7"/>
          <p:cNvSpPr/>
          <p:nvPr/>
        </p:nvSpPr>
        <p:spPr>
          <a:xfrm>
            <a:off x="7848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9" name="Oval 8"/>
          <p:cNvSpPr/>
          <p:nvPr/>
        </p:nvSpPr>
        <p:spPr>
          <a:xfrm>
            <a:off x="8991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0" name="Oval 9"/>
          <p:cNvSpPr/>
          <p:nvPr/>
        </p:nvSpPr>
        <p:spPr>
          <a:xfrm>
            <a:off x="32004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11" name="Oval 10"/>
          <p:cNvSpPr/>
          <p:nvPr/>
        </p:nvSpPr>
        <p:spPr>
          <a:xfrm>
            <a:off x="4419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12" name="Oval 11"/>
          <p:cNvSpPr/>
          <p:nvPr/>
        </p:nvSpPr>
        <p:spPr>
          <a:xfrm>
            <a:off x="5562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13" name="Oval 12"/>
          <p:cNvSpPr/>
          <p:nvPr/>
        </p:nvSpPr>
        <p:spPr>
          <a:xfrm>
            <a:off x="6705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14" name="Oval 13"/>
          <p:cNvSpPr/>
          <p:nvPr/>
        </p:nvSpPr>
        <p:spPr>
          <a:xfrm>
            <a:off x="7848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15" name="Oval 14"/>
          <p:cNvSpPr/>
          <p:nvPr/>
        </p:nvSpPr>
        <p:spPr>
          <a:xfrm>
            <a:off x="8991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33600" y="242947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33600" y="441960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4"/>
                </a:solidFill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943018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>
            <a:stCxn id="4" idx="4"/>
            <a:endCxn id="10" idx="0"/>
          </p:cNvCxnSpPr>
          <p:nvPr/>
        </p:nvCxnSpPr>
        <p:spPr>
          <a:xfrm>
            <a:off x="3467100" y="3124200"/>
            <a:ext cx="0" cy="1524000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5"/>
            <a:endCxn id="11" idx="1"/>
          </p:cNvCxnSpPr>
          <p:nvPr/>
        </p:nvCxnSpPr>
        <p:spPr>
          <a:xfrm>
            <a:off x="3655685" y="3046085"/>
            <a:ext cx="842030" cy="1680230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7"/>
            <a:endCxn id="5" idx="3"/>
          </p:cNvCxnSpPr>
          <p:nvPr/>
        </p:nvCxnSpPr>
        <p:spPr>
          <a:xfrm flipV="1">
            <a:off x="3655685" y="3046085"/>
            <a:ext cx="842030" cy="1680230"/>
          </a:xfrm>
          <a:prstGeom prst="line">
            <a:avLst/>
          </a:prstGeom>
          <a:ln w="38100" cmpd="sng">
            <a:headEnd type="triangle"/>
            <a:tailEnd type="non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5"/>
            <a:endCxn id="12" idx="1"/>
          </p:cNvCxnSpPr>
          <p:nvPr/>
        </p:nvCxnSpPr>
        <p:spPr>
          <a:xfrm>
            <a:off x="4874885" y="3046085"/>
            <a:ext cx="765830" cy="1680230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1" idx="7"/>
            <a:endCxn id="7" idx="3"/>
          </p:cNvCxnSpPr>
          <p:nvPr/>
        </p:nvCxnSpPr>
        <p:spPr>
          <a:xfrm flipV="1">
            <a:off x="4874885" y="3046085"/>
            <a:ext cx="1908830" cy="1680230"/>
          </a:xfrm>
          <a:prstGeom prst="line">
            <a:avLst/>
          </a:prstGeom>
          <a:ln w="38100" cmpd="sng">
            <a:headEnd type="triangle"/>
            <a:tailEnd type="non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0" idx="6"/>
            <a:endCxn id="8" idx="3"/>
          </p:cNvCxnSpPr>
          <p:nvPr/>
        </p:nvCxnSpPr>
        <p:spPr>
          <a:xfrm flipV="1">
            <a:off x="3733800" y="3046085"/>
            <a:ext cx="4192915" cy="1868815"/>
          </a:xfrm>
          <a:prstGeom prst="line">
            <a:avLst/>
          </a:prstGeom>
          <a:ln w="38100" cmpd="sng">
            <a:headEnd type="triangle"/>
            <a:tailEnd type="non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8" idx="4"/>
            <a:endCxn id="13" idx="7"/>
          </p:cNvCxnSpPr>
          <p:nvPr/>
        </p:nvCxnSpPr>
        <p:spPr>
          <a:xfrm flipH="1">
            <a:off x="7160885" y="3124200"/>
            <a:ext cx="954415" cy="1602115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4"/>
            <a:endCxn id="13" idx="1"/>
          </p:cNvCxnSpPr>
          <p:nvPr/>
        </p:nvCxnSpPr>
        <p:spPr>
          <a:xfrm>
            <a:off x="5829300" y="3124200"/>
            <a:ext cx="954415" cy="1602115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6" idx="5"/>
            <a:endCxn id="14" idx="1"/>
          </p:cNvCxnSpPr>
          <p:nvPr/>
        </p:nvCxnSpPr>
        <p:spPr>
          <a:xfrm>
            <a:off x="6017885" y="3046085"/>
            <a:ext cx="1908830" cy="1680230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6" idx="6"/>
            <a:endCxn id="15" idx="1"/>
          </p:cNvCxnSpPr>
          <p:nvPr/>
        </p:nvCxnSpPr>
        <p:spPr>
          <a:xfrm>
            <a:off x="6096000" y="2857500"/>
            <a:ext cx="2973715" cy="1868815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5" idx="0"/>
            <a:endCxn id="9" idx="4"/>
          </p:cNvCxnSpPr>
          <p:nvPr/>
        </p:nvCxnSpPr>
        <p:spPr>
          <a:xfrm flipV="1">
            <a:off x="9258300" y="3124200"/>
            <a:ext cx="0" cy="1524000"/>
          </a:xfrm>
          <a:prstGeom prst="line">
            <a:avLst/>
          </a:prstGeom>
          <a:ln w="38100" cmpd="sng">
            <a:headEnd type="triangle"/>
            <a:tailEnd type="non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flow problem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33600" y="242947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33600" y="441960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4"/>
                </a:solidFill>
              </a:rPr>
              <a:t>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F495147-23F6-4E30-AE3D-C688CB58A6BE}"/>
              </a:ext>
            </a:extLst>
          </p:cNvPr>
          <p:cNvSpPr/>
          <p:nvPr/>
        </p:nvSpPr>
        <p:spPr>
          <a:xfrm>
            <a:off x="6172200" y="5908939"/>
            <a:ext cx="533400" cy="533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/>
              <a:t>t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5A930A0-E872-4901-8BDC-8E55DA03C6A7}"/>
              </a:ext>
            </a:extLst>
          </p:cNvPr>
          <p:cNvCxnSpPr>
            <a:cxnSpLocks/>
            <a:stCxn id="10" idx="5"/>
            <a:endCxn id="28" idx="2"/>
          </p:cNvCxnSpPr>
          <p:nvPr/>
        </p:nvCxnSpPr>
        <p:spPr>
          <a:xfrm>
            <a:off x="3655685" y="5103485"/>
            <a:ext cx="2516515" cy="1072154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7C0F0EF-EAD8-4FED-9389-A1872BA130E5}"/>
              </a:ext>
            </a:extLst>
          </p:cNvPr>
          <p:cNvCxnSpPr>
            <a:cxnSpLocks/>
            <a:stCxn id="11" idx="5"/>
            <a:endCxn id="28" idx="1"/>
          </p:cNvCxnSpPr>
          <p:nvPr/>
        </p:nvCxnSpPr>
        <p:spPr>
          <a:xfrm>
            <a:off x="4874885" y="5103485"/>
            <a:ext cx="1375430" cy="883569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1FF250C-2298-47B8-9F28-C0599DCB68E4}"/>
              </a:ext>
            </a:extLst>
          </p:cNvPr>
          <p:cNvCxnSpPr>
            <a:cxnSpLocks/>
            <a:stCxn id="12" idx="5"/>
            <a:endCxn id="28" idx="0"/>
          </p:cNvCxnSpPr>
          <p:nvPr/>
        </p:nvCxnSpPr>
        <p:spPr>
          <a:xfrm>
            <a:off x="6017885" y="5103485"/>
            <a:ext cx="421015" cy="805454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DD50B1C-2F7D-4E01-B11A-566C5A998EBD}"/>
              </a:ext>
            </a:extLst>
          </p:cNvPr>
          <p:cNvCxnSpPr>
            <a:cxnSpLocks/>
            <a:stCxn id="13" idx="4"/>
            <a:endCxn id="28" idx="0"/>
          </p:cNvCxnSpPr>
          <p:nvPr/>
        </p:nvCxnSpPr>
        <p:spPr>
          <a:xfrm flipH="1">
            <a:off x="6438900" y="5181600"/>
            <a:ext cx="533400" cy="727339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80CE390-6248-4F8C-BAE1-DBC4C534F373}"/>
              </a:ext>
            </a:extLst>
          </p:cNvPr>
          <p:cNvCxnSpPr>
            <a:cxnSpLocks/>
            <a:stCxn id="14" idx="3"/>
            <a:endCxn id="28" idx="7"/>
          </p:cNvCxnSpPr>
          <p:nvPr/>
        </p:nvCxnSpPr>
        <p:spPr>
          <a:xfrm flipH="1">
            <a:off x="6627485" y="5103485"/>
            <a:ext cx="1299230" cy="883569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7A8C059-3055-48A5-B324-71042DB94CDA}"/>
              </a:ext>
            </a:extLst>
          </p:cNvPr>
          <p:cNvCxnSpPr>
            <a:cxnSpLocks/>
            <a:stCxn id="15" idx="3"/>
            <a:endCxn id="28" idx="6"/>
          </p:cNvCxnSpPr>
          <p:nvPr/>
        </p:nvCxnSpPr>
        <p:spPr>
          <a:xfrm flipH="1">
            <a:off x="6705600" y="5103485"/>
            <a:ext cx="2364115" cy="1072154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0A7DE4B-FAE3-4C7C-9EEE-F96838E1BE41}"/>
              </a:ext>
            </a:extLst>
          </p:cNvPr>
          <p:cNvCxnSpPr>
            <a:cxnSpLocks/>
            <a:stCxn id="29" idx="2"/>
            <a:endCxn id="4" idx="7"/>
          </p:cNvCxnSpPr>
          <p:nvPr/>
        </p:nvCxnSpPr>
        <p:spPr>
          <a:xfrm flipH="1">
            <a:off x="3655685" y="1943100"/>
            <a:ext cx="2440315" cy="725815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04940B1D-AE7B-4BB9-A5A2-D198C59F365A}"/>
              </a:ext>
            </a:extLst>
          </p:cNvPr>
          <p:cNvCxnSpPr>
            <a:cxnSpLocks/>
            <a:stCxn id="29" idx="3"/>
            <a:endCxn id="5" idx="7"/>
          </p:cNvCxnSpPr>
          <p:nvPr/>
        </p:nvCxnSpPr>
        <p:spPr>
          <a:xfrm flipH="1">
            <a:off x="4874885" y="2131685"/>
            <a:ext cx="1299230" cy="537230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365757F-226A-44C8-B898-8BFDAF7CCD02}"/>
              </a:ext>
            </a:extLst>
          </p:cNvPr>
          <p:cNvCxnSpPr>
            <a:cxnSpLocks/>
            <a:stCxn id="29" idx="4"/>
            <a:endCxn id="6" idx="0"/>
          </p:cNvCxnSpPr>
          <p:nvPr/>
        </p:nvCxnSpPr>
        <p:spPr>
          <a:xfrm flipH="1">
            <a:off x="5829300" y="2209800"/>
            <a:ext cx="533400" cy="381000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2D24960-C60C-4564-9692-EEA6B8B3590B}"/>
              </a:ext>
            </a:extLst>
          </p:cNvPr>
          <p:cNvCxnSpPr>
            <a:cxnSpLocks/>
            <a:stCxn id="29" idx="4"/>
            <a:endCxn id="7" idx="1"/>
          </p:cNvCxnSpPr>
          <p:nvPr/>
        </p:nvCxnSpPr>
        <p:spPr>
          <a:xfrm>
            <a:off x="6362700" y="2209800"/>
            <a:ext cx="421015" cy="459115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4633334-B81A-4B10-9F16-F79A9FE68AF2}"/>
              </a:ext>
            </a:extLst>
          </p:cNvPr>
          <p:cNvCxnSpPr>
            <a:cxnSpLocks/>
            <a:stCxn id="29" idx="5"/>
            <a:endCxn id="8" idx="1"/>
          </p:cNvCxnSpPr>
          <p:nvPr/>
        </p:nvCxnSpPr>
        <p:spPr>
          <a:xfrm>
            <a:off x="6551285" y="2131685"/>
            <a:ext cx="1375430" cy="537230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DA7C422-2AE2-48FA-AA06-C890B7B6789E}"/>
              </a:ext>
            </a:extLst>
          </p:cNvPr>
          <p:cNvCxnSpPr>
            <a:cxnSpLocks/>
            <a:stCxn id="29" idx="6"/>
            <a:endCxn id="9" idx="1"/>
          </p:cNvCxnSpPr>
          <p:nvPr/>
        </p:nvCxnSpPr>
        <p:spPr>
          <a:xfrm>
            <a:off x="6629400" y="1943100"/>
            <a:ext cx="2440315" cy="725815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32004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4419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5562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6705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Oval 7"/>
          <p:cNvSpPr/>
          <p:nvPr/>
        </p:nvSpPr>
        <p:spPr>
          <a:xfrm>
            <a:off x="7848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9" name="Oval 8"/>
          <p:cNvSpPr/>
          <p:nvPr/>
        </p:nvSpPr>
        <p:spPr>
          <a:xfrm>
            <a:off x="8991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0" name="Oval 9"/>
          <p:cNvSpPr/>
          <p:nvPr/>
        </p:nvSpPr>
        <p:spPr>
          <a:xfrm>
            <a:off x="32004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11" name="Oval 10"/>
          <p:cNvSpPr/>
          <p:nvPr/>
        </p:nvSpPr>
        <p:spPr>
          <a:xfrm>
            <a:off x="4419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12" name="Oval 11"/>
          <p:cNvSpPr/>
          <p:nvPr/>
        </p:nvSpPr>
        <p:spPr>
          <a:xfrm>
            <a:off x="5562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13" name="Oval 12"/>
          <p:cNvSpPr/>
          <p:nvPr/>
        </p:nvSpPr>
        <p:spPr>
          <a:xfrm>
            <a:off x="6705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14" name="Oval 13"/>
          <p:cNvSpPr/>
          <p:nvPr/>
        </p:nvSpPr>
        <p:spPr>
          <a:xfrm>
            <a:off x="7848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15" name="Oval 14"/>
          <p:cNvSpPr/>
          <p:nvPr/>
        </p:nvSpPr>
        <p:spPr>
          <a:xfrm>
            <a:off x="8991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639E8CA-1EB4-42DC-8E15-2C249DB01D7C}"/>
              </a:ext>
            </a:extLst>
          </p:cNvPr>
          <p:cNvSpPr/>
          <p:nvPr/>
        </p:nvSpPr>
        <p:spPr>
          <a:xfrm>
            <a:off x="6096000" y="1676400"/>
            <a:ext cx="533400" cy="533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765540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D3489-E8FC-42D6-9F23-BCB32B34A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easy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E9E9E-1D6A-480C-A0E1-D8C10ED55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Take a bipartite graph </a:t>
            </a:r>
            <a:r>
              <a:rPr lang="en-US" i="1" dirty="0"/>
              <a:t>G</a:t>
            </a:r>
            <a:r>
              <a:rPr lang="en-US" dirty="0"/>
              <a:t> and turn it into a directed graph </a:t>
            </a:r>
            <a:r>
              <a:rPr lang="en-US" i="1" dirty="0"/>
              <a:t>G'</a:t>
            </a:r>
          </a:p>
          <a:p>
            <a:r>
              <a:rPr lang="en-US" dirty="0"/>
              <a:t>Create a source node </a:t>
            </a:r>
            <a:r>
              <a:rPr lang="en-US" b="1" i="1" dirty="0"/>
              <a:t>s</a:t>
            </a:r>
            <a:r>
              <a:rPr lang="en-US" dirty="0"/>
              <a:t> and a sink node </a:t>
            </a:r>
            <a:r>
              <a:rPr lang="en-US" b="1" i="1" dirty="0"/>
              <a:t>t</a:t>
            </a:r>
          </a:p>
          <a:p>
            <a:r>
              <a:rPr lang="en-US" dirty="0"/>
              <a:t>Connect directed edges from the source to all the nodes in set X</a:t>
            </a:r>
          </a:p>
          <a:p>
            <a:r>
              <a:rPr lang="en-US" dirty="0"/>
              <a:t>Connect directed edges from all the nodes in set Y to the sink</a:t>
            </a:r>
          </a:p>
          <a:p>
            <a:r>
              <a:rPr lang="en-US" dirty="0"/>
              <a:t>Change all the undirected edges from X to Y to directed edges from X to Y</a:t>
            </a:r>
          </a:p>
          <a:p>
            <a:r>
              <a:rPr lang="en-US" dirty="0"/>
              <a:t>Set the capacities of all edges to 1</a:t>
            </a:r>
          </a:p>
        </p:txBody>
      </p:sp>
    </p:spTree>
    <p:extLst>
      <p:ext uri="{BB962C8B-B14F-4D97-AF65-F5344CB8AC3E}">
        <p14:creationId xmlns:p14="http://schemas.microsoft.com/office/powerpoint/2010/main" val="412104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4C9DA-8FCF-4D4B-AC3D-D0B559F9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Algorithmic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AB9B8-8CB3-4932-BE51-AC3EDEC25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run the Ford-Fulkerson algorithm to find the maximum flow on our new graph</a:t>
            </a:r>
          </a:p>
          <a:p>
            <a:r>
              <a:rPr lang="en-US" dirty="0"/>
              <a:t>Since all edges from X to Y have capacity 1, they will either have a flow of 1 or of 0</a:t>
            </a:r>
          </a:p>
          <a:p>
            <a:r>
              <a:rPr lang="en-US" dirty="0"/>
              <a:t>If they have a flow of 1, they are in the matching</a:t>
            </a:r>
          </a:p>
          <a:p>
            <a:r>
              <a:rPr lang="en-US" dirty="0"/>
              <a:t>If they have a flow of 0, they aren't</a:t>
            </a:r>
          </a:p>
          <a:p>
            <a:r>
              <a:rPr lang="en-US" dirty="0"/>
              <a:t>The maximum flow value tells us how many nodes are matched</a:t>
            </a:r>
          </a:p>
        </p:txBody>
      </p:sp>
    </p:spTree>
    <p:extLst>
      <p:ext uri="{BB962C8B-B14F-4D97-AF65-F5344CB8AC3E}">
        <p14:creationId xmlns:p14="http://schemas.microsoft.com/office/powerpoint/2010/main" val="379441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0791B-40DA-408C-A06B-89616DCE9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it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A1DBF-0B96-4A1D-8F06-298D97759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node in X only has a single incoming edge from </a:t>
            </a:r>
            <a:r>
              <a:rPr lang="en-US" i="1" dirty="0"/>
              <a:t>s</a:t>
            </a:r>
          </a:p>
          <a:p>
            <a:r>
              <a:rPr lang="en-US" dirty="0"/>
              <a:t>Since it has a maximum of an incoming flow of 1, it has a maximum outgoing flow of 1 as well</a:t>
            </a:r>
          </a:p>
          <a:p>
            <a:r>
              <a:rPr lang="en-US" dirty="0"/>
              <a:t>Each node in X can thus only be matched with one node in Y</a:t>
            </a:r>
          </a:p>
        </p:txBody>
      </p:sp>
    </p:spTree>
    <p:extLst>
      <p:ext uri="{BB962C8B-B14F-4D97-AF65-F5344CB8AC3E}">
        <p14:creationId xmlns:p14="http://schemas.microsoft.com/office/powerpoint/2010/main" val="99549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8045F-D5D7-4474-B61A-8C8D698F8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Minor variation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04EDA-FEBA-4B68-9023-872EF105D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you don't want to, you don't have to make the flow network</a:t>
            </a:r>
          </a:p>
          <a:p>
            <a:r>
              <a:rPr lang="en-US" dirty="0"/>
              <a:t>You can apply the same idea directly to the bipartite graph</a:t>
            </a:r>
          </a:p>
          <a:p>
            <a:r>
              <a:rPr lang="en-US" dirty="0"/>
              <a:t>To be parallel, an augmenting path will start in X and end in Y</a:t>
            </a:r>
          </a:p>
          <a:p>
            <a:r>
              <a:rPr lang="en-US" dirty="0"/>
              <a:t>It will always start at an unmatched node in X and end at an unmatched node in Y</a:t>
            </a:r>
          </a:p>
          <a:p>
            <a:r>
              <a:rPr lang="en-US" dirty="0"/>
              <a:t>Crossing an unmatched edge (one with 0 flow) will change it to a matched edge (one with 1 flow)</a:t>
            </a:r>
          </a:p>
          <a:p>
            <a:r>
              <a:rPr lang="en-US" dirty="0"/>
              <a:t>Crossing a matched edge (one with 1 flow) is crossing it backwards, changing it to an unmatched edge (one with 0 flow)</a:t>
            </a:r>
          </a:p>
        </p:txBody>
      </p:sp>
    </p:spTree>
    <p:extLst>
      <p:ext uri="{BB962C8B-B14F-4D97-AF65-F5344CB8AC3E}">
        <p14:creationId xmlns:p14="http://schemas.microsoft.com/office/powerpoint/2010/main" val="196211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CE620-CABE-4720-B1CE-271F6344C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Maximal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3C60C-2342-4F69-BAF2-8D014AE53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make the algorithm go faster, we can start with a </a:t>
            </a:r>
            <a:r>
              <a:rPr lang="en-US" b="1" dirty="0"/>
              <a:t>maximal matching</a:t>
            </a:r>
          </a:p>
          <a:p>
            <a:r>
              <a:rPr lang="en-US" dirty="0"/>
              <a:t>A maximal matching is not necessarily maximum, but you can't add edges to it directly without removing other edges</a:t>
            </a:r>
          </a:p>
          <a:p>
            <a:r>
              <a:rPr lang="en-US" dirty="0"/>
              <a:t>In essence, arbitrarily match unmatched nodes until you can't anymore</a:t>
            </a:r>
          </a:p>
          <a:p>
            <a:r>
              <a:rPr lang="en-US" dirty="0"/>
              <a:t>Then start the process of looking for augmenting paths</a:t>
            </a:r>
          </a:p>
        </p:txBody>
      </p:sp>
    </p:spTree>
    <p:extLst>
      <p:ext uri="{BB962C8B-B14F-4D97-AF65-F5344CB8AC3E}">
        <p14:creationId xmlns:p14="http://schemas.microsoft.com/office/powerpoint/2010/main" val="170078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Maximum flow</a:t>
            </a:r>
          </a:p>
          <a:p>
            <a:r>
              <a:rPr lang="en-US" dirty="0"/>
              <a:t>Minimum cuts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Font typeface="+mj-lt"/>
              <a:buAutoNum type="arabicPeriod"/>
            </a:pPr>
            <a:r>
              <a:rPr lang="en-US" dirty="0"/>
              <a:t>Come up with a legal, maximal matching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Take an </a:t>
            </a:r>
            <a:r>
              <a:rPr lang="en-US" b="1" dirty="0"/>
              <a:t>augmenting path</a:t>
            </a:r>
            <a:r>
              <a:rPr lang="en-US" dirty="0"/>
              <a:t> that starts at an unmatched node in X and ends at an unmatched node in Y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If there is such a path, switch all the edges along the path from being in the matching to being out and vice versa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If there is another augmenting path, go back to Step 2</a:t>
            </a:r>
          </a:p>
          <a:p>
            <a:pPr marL="582930" indent="-514350">
              <a:buFont typeface="+mj-lt"/>
              <a:buAutoNum type="arabicPeriod"/>
            </a:pPr>
            <a:endParaRPr lang="en-US" dirty="0"/>
          </a:p>
          <a:p>
            <a:pPr marL="58293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74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 the graph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24200" y="1524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Anna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67200" y="15356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Becky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86400" y="1524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Caitlin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629400" y="1524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Daisy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772400" y="1524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Erin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915400" y="1524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Fiona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048000" y="6248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267200" y="62600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Henry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410200" y="6248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Ian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553200" y="6248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Julio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96200" y="6248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Kyle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915400" y="6248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Larry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C03D634-D2CF-4FA6-90F8-C62678D6638A}"/>
              </a:ext>
            </a:extLst>
          </p:cNvPr>
          <p:cNvCxnSpPr>
            <a:stCxn id="57" idx="4"/>
            <a:endCxn id="63" idx="0"/>
          </p:cNvCxnSpPr>
          <p:nvPr/>
        </p:nvCxnSpPr>
        <p:spPr>
          <a:xfrm rot="5400000">
            <a:off x="2057400" y="3924300"/>
            <a:ext cx="2819400" cy="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0DAC1B2-61CF-4186-8596-9C5C6E99A4C5}"/>
              </a:ext>
            </a:extLst>
          </p:cNvPr>
          <p:cNvCxnSpPr>
            <a:stCxn id="57" idx="5"/>
            <a:endCxn id="64" idx="1"/>
          </p:cNvCxnSpPr>
          <p:nvPr/>
        </p:nvCxnSpPr>
        <p:spPr>
          <a:xfrm rot="16200000" flipH="1">
            <a:off x="2588885" y="3503285"/>
            <a:ext cx="2975630" cy="8420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DA57C3F-8EDD-413D-8F20-0D09F6DE0326}"/>
              </a:ext>
            </a:extLst>
          </p:cNvPr>
          <p:cNvCxnSpPr>
            <a:stCxn id="63" idx="7"/>
            <a:endCxn id="58" idx="3"/>
          </p:cNvCxnSpPr>
          <p:nvPr/>
        </p:nvCxnSpPr>
        <p:spPr>
          <a:xfrm rot="5400000" flipH="1" flipV="1">
            <a:off x="2588885" y="3503285"/>
            <a:ext cx="2975630" cy="8420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7D3A409-130E-4E10-B9A9-0637AD106350}"/>
              </a:ext>
            </a:extLst>
          </p:cNvPr>
          <p:cNvCxnSpPr>
            <a:stCxn id="58" idx="5"/>
            <a:endCxn id="65" idx="1"/>
          </p:cNvCxnSpPr>
          <p:nvPr/>
        </p:nvCxnSpPr>
        <p:spPr>
          <a:xfrm rot="16200000" flipH="1">
            <a:off x="3769985" y="3541385"/>
            <a:ext cx="2975630" cy="7658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36681D13-78A1-42DE-BA8E-9D06FFA100C0}"/>
              </a:ext>
            </a:extLst>
          </p:cNvPr>
          <p:cNvCxnSpPr>
            <a:stCxn id="64" idx="7"/>
            <a:endCxn id="60" idx="3"/>
          </p:cNvCxnSpPr>
          <p:nvPr/>
        </p:nvCxnSpPr>
        <p:spPr>
          <a:xfrm rot="5400000" flipH="1" flipV="1">
            <a:off x="4341485" y="2969885"/>
            <a:ext cx="2975630" cy="19088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6E6BD6A-7C3D-41A3-AE0A-4375F980B633}"/>
              </a:ext>
            </a:extLst>
          </p:cNvPr>
          <p:cNvCxnSpPr>
            <a:stCxn id="63" idx="6"/>
            <a:endCxn id="61" idx="3"/>
          </p:cNvCxnSpPr>
          <p:nvPr/>
        </p:nvCxnSpPr>
        <p:spPr>
          <a:xfrm flipV="1">
            <a:off x="3733801" y="2436486"/>
            <a:ext cx="4192915" cy="31642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BACAC98-16FE-4892-8CE8-9258D625EC5C}"/>
              </a:ext>
            </a:extLst>
          </p:cNvPr>
          <p:cNvCxnSpPr>
            <a:stCxn id="61" idx="4"/>
            <a:endCxn id="66" idx="7"/>
          </p:cNvCxnSpPr>
          <p:nvPr/>
        </p:nvCxnSpPr>
        <p:spPr>
          <a:xfrm rot="5400000">
            <a:off x="6189337" y="3486151"/>
            <a:ext cx="2897515" cy="9544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CD5660F-ED72-4F63-BCD1-24FFD96CD917}"/>
              </a:ext>
            </a:extLst>
          </p:cNvPr>
          <p:cNvCxnSpPr>
            <a:stCxn id="59" idx="4"/>
            <a:endCxn id="66" idx="1"/>
          </p:cNvCxnSpPr>
          <p:nvPr/>
        </p:nvCxnSpPr>
        <p:spPr>
          <a:xfrm rot="16200000" flipH="1">
            <a:off x="4857751" y="3486150"/>
            <a:ext cx="2897515" cy="9544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31F7A32A-BBFD-42E7-BA3B-816AD8E7DC26}"/>
              </a:ext>
            </a:extLst>
          </p:cNvPr>
          <p:cNvCxnSpPr>
            <a:stCxn id="59" idx="5"/>
            <a:endCxn id="67" idx="1"/>
          </p:cNvCxnSpPr>
          <p:nvPr/>
        </p:nvCxnSpPr>
        <p:spPr>
          <a:xfrm rot="16200000" flipH="1">
            <a:off x="5484485" y="2969885"/>
            <a:ext cx="2975630" cy="19088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6C717AA-5004-40DE-8B0E-699522522519}"/>
              </a:ext>
            </a:extLst>
          </p:cNvPr>
          <p:cNvCxnSpPr>
            <a:stCxn id="59" idx="6"/>
            <a:endCxn id="68" idx="1"/>
          </p:cNvCxnSpPr>
          <p:nvPr/>
        </p:nvCxnSpPr>
        <p:spPr>
          <a:xfrm>
            <a:off x="6096001" y="2247901"/>
            <a:ext cx="2973715" cy="31642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3E16590-3ECD-412B-91ED-1D55B5700BE3}"/>
              </a:ext>
            </a:extLst>
          </p:cNvPr>
          <p:cNvCxnSpPr>
            <a:stCxn id="68" idx="0"/>
            <a:endCxn id="62" idx="4"/>
          </p:cNvCxnSpPr>
          <p:nvPr/>
        </p:nvCxnSpPr>
        <p:spPr>
          <a:xfrm rot="5400000" flipH="1" flipV="1">
            <a:off x="7848600" y="3924300"/>
            <a:ext cx="2819400" cy="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7" name="Oval 56">
            <a:extLst>
              <a:ext uri="{FF2B5EF4-FFF2-40B4-BE49-F238E27FC236}">
                <a16:creationId xmlns:a16="http://schemas.microsoft.com/office/drawing/2014/main" id="{706DF755-7299-45C0-BD13-D138FABBDC25}"/>
              </a:ext>
            </a:extLst>
          </p:cNvPr>
          <p:cNvSpPr/>
          <p:nvPr/>
        </p:nvSpPr>
        <p:spPr>
          <a:xfrm>
            <a:off x="32004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C4E4B39F-E46F-49CB-B42B-C1BB02F10587}"/>
              </a:ext>
            </a:extLst>
          </p:cNvPr>
          <p:cNvSpPr/>
          <p:nvPr/>
        </p:nvSpPr>
        <p:spPr>
          <a:xfrm>
            <a:off x="4419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394C2031-AC1D-4471-874A-203EF9D32969}"/>
              </a:ext>
            </a:extLst>
          </p:cNvPr>
          <p:cNvSpPr/>
          <p:nvPr/>
        </p:nvSpPr>
        <p:spPr>
          <a:xfrm>
            <a:off x="5562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676C3DC1-7625-403C-B39B-64703026466D}"/>
              </a:ext>
            </a:extLst>
          </p:cNvPr>
          <p:cNvSpPr/>
          <p:nvPr/>
        </p:nvSpPr>
        <p:spPr>
          <a:xfrm>
            <a:off x="6705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BB2A6C63-AC53-4B64-8A7A-FBD8EB76246E}"/>
              </a:ext>
            </a:extLst>
          </p:cNvPr>
          <p:cNvSpPr/>
          <p:nvPr/>
        </p:nvSpPr>
        <p:spPr>
          <a:xfrm>
            <a:off x="7848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36080674-1748-48DE-B5AE-C7CEF448FB71}"/>
              </a:ext>
            </a:extLst>
          </p:cNvPr>
          <p:cNvSpPr/>
          <p:nvPr/>
        </p:nvSpPr>
        <p:spPr>
          <a:xfrm>
            <a:off x="8991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874171C0-F6A3-4E4F-AA67-EEC44BA6A83B}"/>
              </a:ext>
            </a:extLst>
          </p:cNvPr>
          <p:cNvSpPr/>
          <p:nvPr/>
        </p:nvSpPr>
        <p:spPr>
          <a:xfrm>
            <a:off x="32004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2889DC0B-305F-407D-A3F5-A06ACAA73EFB}"/>
              </a:ext>
            </a:extLst>
          </p:cNvPr>
          <p:cNvSpPr/>
          <p:nvPr/>
        </p:nvSpPr>
        <p:spPr>
          <a:xfrm>
            <a:off x="4419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5F44A22C-9B8C-4B93-A6C3-BCAE868779B4}"/>
              </a:ext>
            </a:extLst>
          </p:cNvPr>
          <p:cNvSpPr/>
          <p:nvPr/>
        </p:nvSpPr>
        <p:spPr>
          <a:xfrm>
            <a:off x="5562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21780338-A705-444C-8D85-992912F4B963}"/>
              </a:ext>
            </a:extLst>
          </p:cNvPr>
          <p:cNvSpPr/>
          <p:nvPr/>
        </p:nvSpPr>
        <p:spPr>
          <a:xfrm>
            <a:off x="6705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69CD2A36-C10D-474F-9AF8-35B2CFDF6072}"/>
              </a:ext>
            </a:extLst>
          </p:cNvPr>
          <p:cNvSpPr/>
          <p:nvPr/>
        </p:nvSpPr>
        <p:spPr>
          <a:xfrm>
            <a:off x="7848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5A414943-69C7-4F53-90FE-8DEB436AEAA8}"/>
              </a:ext>
            </a:extLst>
          </p:cNvPr>
          <p:cNvSpPr/>
          <p:nvPr/>
        </p:nvSpPr>
        <p:spPr>
          <a:xfrm>
            <a:off x="8991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AF920FA-909B-4C78-A388-6DE78E235820}"/>
              </a:ext>
            </a:extLst>
          </p:cNvPr>
          <p:cNvSpPr txBox="1"/>
          <p:nvPr/>
        </p:nvSpPr>
        <p:spPr>
          <a:xfrm>
            <a:off x="2133600" y="181987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9842465-E5B6-4290-8D60-9FA04471E528}"/>
              </a:ext>
            </a:extLst>
          </p:cNvPr>
          <p:cNvSpPr txBox="1"/>
          <p:nvPr/>
        </p:nvSpPr>
        <p:spPr>
          <a:xfrm>
            <a:off x="2133600" y="510540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4"/>
                </a:solidFill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2674306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graph bipartite?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2133600" y="1712343"/>
            <a:ext cx="7162800" cy="4459857"/>
            <a:chOff x="609600" y="1143000"/>
            <a:chExt cx="8077200" cy="5029200"/>
          </a:xfrm>
        </p:grpSpPr>
        <p:cxnSp>
          <p:nvCxnSpPr>
            <p:cNvPr id="85" name="Straight Connector 84"/>
            <p:cNvCxnSpPr>
              <a:stCxn id="84" idx="5"/>
              <a:endCxn id="5" idx="1"/>
            </p:cNvCxnSpPr>
            <p:nvPr/>
          </p:nvCxnSpPr>
          <p:spPr>
            <a:xfrm rot="16200000" flipH="1">
              <a:off x="1141085" y="1522085"/>
              <a:ext cx="537230" cy="6896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9" idx="5"/>
              <a:endCxn id="67" idx="1"/>
            </p:cNvCxnSpPr>
            <p:nvPr/>
          </p:nvCxnSpPr>
          <p:spPr>
            <a:xfrm rot="16200000" flipH="1">
              <a:off x="5865485" y="3960485"/>
              <a:ext cx="232430" cy="5372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73" idx="3"/>
              <a:endCxn id="67" idx="7"/>
            </p:cNvCxnSpPr>
            <p:nvPr/>
          </p:nvCxnSpPr>
          <p:spPr>
            <a:xfrm rot="5400000">
              <a:off x="6017885" y="3122285"/>
              <a:ext cx="18326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6" idx="3"/>
              <a:endCxn id="10" idx="7"/>
            </p:cNvCxnSpPr>
            <p:nvPr/>
          </p:nvCxnSpPr>
          <p:spPr>
            <a:xfrm rot="5400000">
              <a:off x="5903585" y="5370185"/>
              <a:ext cx="156230" cy="5372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12" idx="1"/>
              <a:endCxn id="46" idx="5"/>
            </p:cNvCxnSpPr>
            <p:nvPr/>
          </p:nvCxnSpPr>
          <p:spPr>
            <a:xfrm rot="16200000" flipV="1">
              <a:off x="6856085" y="5332085"/>
              <a:ext cx="1562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5" idx="4"/>
              <a:endCxn id="7" idx="0"/>
            </p:cNvCxnSpPr>
            <p:nvPr/>
          </p:nvCxnSpPr>
          <p:spPr>
            <a:xfrm rot="5400000">
              <a:off x="1409700" y="31242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5" idx="6"/>
              <a:endCxn id="6" idx="2"/>
            </p:cNvCxnSpPr>
            <p:nvPr/>
          </p:nvCxnSpPr>
          <p:spPr>
            <a:xfrm>
              <a:off x="2209800" y="23241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6" idx="4"/>
              <a:endCxn id="8" idx="0"/>
            </p:cNvCxnSpPr>
            <p:nvPr/>
          </p:nvCxnSpPr>
          <p:spPr>
            <a:xfrm rot="5400000">
              <a:off x="3009900" y="31242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7" idx="6"/>
              <a:endCxn id="8" idx="2"/>
            </p:cNvCxnSpPr>
            <p:nvPr/>
          </p:nvCxnSpPr>
          <p:spPr>
            <a:xfrm>
              <a:off x="2209800" y="39243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6" idx="6"/>
              <a:endCxn id="13" idx="2"/>
            </p:cNvCxnSpPr>
            <p:nvPr/>
          </p:nvCxnSpPr>
          <p:spPr>
            <a:xfrm>
              <a:off x="3810000" y="2324100"/>
              <a:ext cx="1447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6"/>
              <a:endCxn id="9" idx="2"/>
            </p:cNvCxnSpPr>
            <p:nvPr/>
          </p:nvCxnSpPr>
          <p:spPr>
            <a:xfrm>
              <a:off x="3810000" y="3924300"/>
              <a:ext cx="1447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7" idx="5"/>
              <a:endCxn id="10" idx="2"/>
            </p:cNvCxnSpPr>
            <p:nvPr/>
          </p:nvCxnSpPr>
          <p:spPr>
            <a:xfrm rot="16200000" flipH="1">
              <a:off x="2798435" y="3446134"/>
              <a:ext cx="1792615" cy="3126115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14" idx="7"/>
              <a:endCxn id="7" idx="3"/>
            </p:cNvCxnSpPr>
            <p:nvPr/>
          </p:nvCxnSpPr>
          <p:spPr>
            <a:xfrm rot="5400000" flipH="1" flipV="1">
              <a:off x="874385" y="4379585"/>
              <a:ext cx="11468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11" idx="7"/>
              <a:endCxn id="43" idx="3"/>
            </p:cNvCxnSpPr>
            <p:nvPr/>
          </p:nvCxnSpPr>
          <p:spPr>
            <a:xfrm rot="5400000" flipH="1" flipV="1">
              <a:off x="7427585" y="2931785"/>
              <a:ext cx="9944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1676400" y="2057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6600" y="2057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676400" y="3657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276600" y="3657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5257800" y="3657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257800" y="5638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162800" y="3657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162800" y="5638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257800" y="2057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85800" y="5181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8153400" y="22860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172200" y="5105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6172200" y="42672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>
              <a:stCxn id="67" idx="4"/>
              <a:endCxn id="46" idx="0"/>
            </p:cNvCxnSpPr>
            <p:nvPr/>
          </p:nvCxnSpPr>
          <p:spPr>
            <a:xfrm rot="5400000">
              <a:off x="6286500" y="4953000"/>
              <a:ext cx="304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73" name="Oval 72"/>
            <p:cNvSpPr/>
            <p:nvPr/>
          </p:nvSpPr>
          <p:spPr>
            <a:xfrm>
              <a:off x="7162800" y="2057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>
              <a:stCxn id="9" idx="0"/>
              <a:endCxn id="13" idx="4"/>
            </p:cNvCxnSpPr>
            <p:nvPr/>
          </p:nvCxnSpPr>
          <p:spPr>
            <a:xfrm rot="5400000" flipH="1" flipV="1">
              <a:off x="4991100" y="31242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11" idx="0"/>
              <a:endCxn id="73" idx="4"/>
            </p:cNvCxnSpPr>
            <p:nvPr/>
          </p:nvCxnSpPr>
          <p:spPr>
            <a:xfrm rot="5400000" flipH="1" flipV="1">
              <a:off x="6896100" y="31242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13" idx="6"/>
              <a:endCxn id="73" idx="2"/>
            </p:cNvCxnSpPr>
            <p:nvPr/>
          </p:nvCxnSpPr>
          <p:spPr>
            <a:xfrm>
              <a:off x="5791200" y="2324100"/>
              <a:ext cx="13716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84" name="Oval 83"/>
            <p:cNvSpPr/>
            <p:nvPr/>
          </p:nvSpPr>
          <p:spPr>
            <a:xfrm>
              <a:off x="609600" y="11430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40014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Let's make a maximal matching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2133601" y="1723846"/>
            <a:ext cx="7144325" cy="4448354"/>
            <a:chOff x="609600" y="1219200"/>
            <a:chExt cx="8077200" cy="5029200"/>
          </a:xfrm>
        </p:grpSpPr>
        <p:cxnSp>
          <p:nvCxnSpPr>
            <p:cNvPr id="36" name="Straight Connector 35"/>
            <p:cNvCxnSpPr>
              <a:stCxn id="34" idx="5"/>
              <a:endCxn id="5" idx="1"/>
            </p:cNvCxnSpPr>
            <p:nvPr/>
          </p:nvCxnSpPr>
          <p:spPr>
            <a:xfrm rot="16200000" flipH="1">
              <a:off x="1141085" y="1598285"/>
              <a:ext cx="537230" cy="6896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9" idx="5"/>
              <a:endCxn id="67" idx="1"/>
            </p:cNvCxnSpPr>
            <p:nvPr/>
          </p:nvCxnSpPr>
          <p:spPr>
            <a:xfrm rot="16200000" flipH="1">
              <a:off x="5865485" y="4036685"/>
              <a:ext cx="232430" cy="5372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73" idx="3"/>
              <a:endCxn id="67" idx="7"/>
            </p:cNvCxnSpPr>
            <p:nvPr/>
          </p:nvCxnSpPr>
          <p:spPr>
            <a:xfrm rot="5400000">
              <a:off x="6017885" y="3198485"/>
              <a:ext cx="18326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6" idx="3"/>
              <a:endCxn id="10" idx="7"/>
            </p:cNvCxnSpPr>
            <p:nvPr/>
          </p:nvCxnSpPr>
          <p:spPr>
            <a:xfrm rot="5400000">
              <a:off x="5903585" y="5446385"/>
              <a:ext cx="156230" cy="5372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12" idx="1"/>
              <a:endCxn id="46" idx="5"/>
            </p:cNvCxnSpPr>
            <p:nvPr/>
          </p:nvCxnSpPr>
          <p:spPr>
            <a:xfrm rot="16200000" flipV="1">
              <a:off x="6856085" y="5408285"/>
              <a:ext cx="1562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5" idx="4"/>
              <a:endCxn id="7" idx="0"/>
            </p:cNvCxnSpPr>
            <p:nvPr/>
          </p:nvCxnSpPr>
          <p:spPr>
            <a:xfrm rot="5400000">
              <a:off x="1409700" y="32004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5" idx="6"/>
              <a:endCxn id="6" idx="2"/>
            </p:cNvCxnSpPr>
            <p:nvPr/>
          </p:nvCxnSpPr>
          <p:spPr>
            <a:xfrm>
              <a:off x="2209800" y="24003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6" idx="4"/>
              <a:endCxn id="8" idx="0"/>
            </p:cNvCxnSpPr>
            <p:nvPr/>
          </p:nvCxnSpPr>
          <p:spPr>
            <a:xfrm rot="5400000">
              <a:off x="3009900" y="32004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7" idx="6"/>
              <a:endCxn id="8" idx="2"/>
            </p:cNvCxnSpPr>
            <p:nvPr/>
          </p:nvCxnSpPr>
          <p:spPr>
            <a:xfrm>
              <a:off x="2209800" y="40005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6" idx="6"/>
              <a:endCxn id="13" idx="2"/>
            </p:cNvCxnSpPr>
            <p:nvPr/>
          </p:nvCxnSpPr>
          <p:spPr>
            <a:xfrm>
              <a:off x="3810000" y="2400300"/>
              <a:ext cx="1447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6"/>
              <a:endCxn id="9" idx="2"/>
            </p:cNvCxnSpPr>
            <p:nvPr/>
          </p:nvCxnSpPr>
          <p:spPr>
            <a:xfrm>
              <a:off x="3810000" y="4000500"/>
              <a:ext cx="1447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7" idx="5"/>
              <a:endCxn id="10" idx="2"/>
            </p:cNvCxnSpPr>
            <p:nvPr/>
          </p:nvCxnSpPr>
          <p:spPr>
            <a:xfrm rot="16200000" flipH="1">
              <a:off x="2798435" y="3522334"/>
              <a:ext cx="1792615" cy="3126115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14" idx="7"/>
              <a:endCxn id="7" idx="3"/>
            </p:cNvCxnSpPr>
            <p:nvPr/>
          </p:nvCxnSpPr>
          <p:spPr>
            <a:xfrm rot="5400000" flipH="1" flipV="1">
              <a:off x="874385" y="4455785"/>
              <a:ext cx="11468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11" idx="7"/>
              <a:endCxn id="43" idx="3"/>
            </p:cNvCxnSpPr>
            <p:nvPr/>
          </p:nvCxnSpPr>
          <p:spPr>
            <a:xfrm rot="5400000" flipH="1" flipV="1">
              <a:off x="7427585" y="3007985"/>
              <a:ext cx="9944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1676400" y="2133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6600" y="2133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676400" y="3733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276600" y="3733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5257800" y="3733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257800" y="57150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162800" y="3733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162800" y="57150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257800" y="2133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85800" y="5257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8153400" y="23622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172200" y="5181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6172200" y="4343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>
              <a:stCxn id="67" idx="4"/>
              <a:endCxn id="46" idx="0"/>
            </p:cNvCxnSpPr>
            <p:nvPr/>
          </p:nvCxnSpPr>
          <p:spPr>
            <a:xfrm rot="5400000">
              <a:off x="6286500" y="5029200"/>
              <a:ext cx="304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73" name="Oval 72"/>
            <p:cNvSpPr/>
            <p:nvPr/>
          </p:nvSpPr>
          <p:spPr>
            <a:xfrm>
              <a:off x="7162800" y="2133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>
              <a:stCxn id="9" idx="0"/>
              <a:endCxn id="13" idx="4"/>
            </p:cNvCxnSpPr>
            <p:nvPr/>
          </p:nvCxnSpPr>
          <p:spPr>
            <a:xfrm rot="5400000" flipH="1" flipV="1">
              <a:off x="4991100" y="32004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11" idx="0"/>
              <a:endCxn id="73" idx="4"/>
            </p:cNvCxnSpPr>
            <p:nvPr/>
          </p:nvCxnSpPr>
          <p:spPr>
            <a:xfrm rot="5400000" flipH="1" flipV="1">
              <a:off x="6896100" y="32004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13" idx="6"/>
              <a:endCxn id="73" idx="2"/>
            </p:cNvCxnSpPr>
            <p:nvPr/>
          </p:nvCxnSpPr>
          <p:spPr>
            <a:xfrm>
              <a:off x="5791200" y="2400300"/>
              <a:ext cx="13716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609600" y="12192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619053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2133600" y="1723845"/>
            <a:ext cx="7162800" cy="4459856"/>
            <a:chOff x="609600" y="1143000"/>
            <a:chExt cx="8077200" cy="5029200"/>
          </a:xfrm>
        </p:grpSpPr>
        <p:cxnSp>
          <p:nvCxnSpPr>
            <p:cNvPr id="35" name="Straight Connector 34"/>
            <p:cNvCxnSpPr>
              <a:stCxn id="34" idx="5"/>
              <a:endCxn id="5" idx="1"/>
            </p:cNvCxnSpPr>
            <p:nvPr/>
          </p:nvCxnSpPr>
          <p:spPr>
            <a:xfrm rot="16200000" flipH="1">
              <a:off x="1141085" y="1522085"/>
              <a:ext cx="537230" cy="6896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9" idx="5"/>
              <a:endCxn id="67" idx="1"/>
            </p:cNvCxnSpPr>
            <p:nvPr/>
          </p:nvCxnSpPr>
          <p:spPr>
            <a:xfrm rot="16200000" flipH="1">
              <a:off x="5865485" y="3960485"/>
              <a:ext cx="232430" cy="5372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73" idx="3"/>
              <a:endCxn id="67" idx="7"/>
            </p:cNvCxnSpPr>
            <p:nvPr/>
          </p:nvCxnSpPr>
          <p:spPr>
            <a:xfrm rot="5400000">
              <a:off x="6017885" y="3122285"/>
              <a:ext cx="18326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6" idx="3"/>
              <a:endCxn id="10" idx="7"/>
            </p:cNvCxnSpPr>
            <p:nvPr/>
          </p:nvCxnSpPr>
          <p:spPr>
            <a:xfrm rot="5400000">
              <a:off x="5903585" y="5370185"/>
              <a:ext cx="156230" cy="5372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12" idx="1"/>
              <a:endCxn id="46" idx="5"/>
            </p:cNvCxnSpPr>
            <p:nvPr/>
          </p:nvCxnSpPr>
          <p:spPr>
            <a:xfrm rot="16200000" flipV="1">
              <a:off x="6856085" y="5332085"/>
              <a:ext cx="1562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5" idx="4"/>
              <a:endCxn id="7" idx="0"/>
            </p:cNvCxnSpPr>
            <p:nvPr/>
          </p:nvCxnSpPr>
          <p:spPr>
            <a:xfrm rot="5400000">
              <a:off x="1409700" y="3124200"/>
              <a:ext cx="1066800" cy="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5" idx="6"/>
              <a:endCxn id="6" idx="2"/>
            </p:cNvCxnSpPr>
            <p:nvPr/>
          </p:nvCxnSpPr>
          <p:spPr>
            <a:xfrm>
              <a:off x="2209800" y="23241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6" idx="4"/>
              <a:endCxn id="8" idx="0"/>
            </p:cNvCxnSpPr>
            <p:nvPr/>
          </p:nvCxnSpPr>
          <p:spPr>
            <a:xfrm rot="5400000">
              <a:off x="3009900" y="31242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7" idx="6"/>
              <a:endCxn id="8" idx="2"/>
            </p:cNvCxnSpPr>
            <p:nvPr/>
          </p:nvCxnSpPr>
          <p:spPr>
            <a:xfrm>
              <a:off x="2209800" y="39243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6" idx="6"/>
              <a:endCxn id="13" idx="2"/>
            </p:cNvCxnSpPr>
            <p:nvPr/>
          </p:nvCxnSpPr>
          <p:spPr>
            <a:xfrm>
              <a:off x="3810000" y="2324100"/>
              <a:ext cx="1447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6"/>
              <a:endCxn id="9" idx="2"/>
            </p:cNvCxnSpPr>
            <p:nvPr/>
          </p:nvCxnSpPr>
          <p:spPr>
            <a:xfrm>
              <a:off x="3810000" y="3924300"/>
              <a:ext cx="1447800" cy="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7" idx="5"/>
              <a:endCxn id="10" idx="2"/>
            </p:cNvCxnSpPr>
            <p:nvPr/>
          </p:nvCxnSpPr>
          <p:spPr>
            <a:xfrm rot="16200000" flipH="1">
              <a:off x="2798435" y="3446134"/>
              <a:ext cx="1792615" cy="3126115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14" idx="7"/>
              <a:endCxn id="7" idx="3"/>
            </p:cNvCxnSpPr>
            <p:nvPr/>
          </p:nvCxnSpPr>
          <p:spPr>
            <a:xfrm rot="5400000" flipH="1" flipV="1">
              <a:off x="874385" y="4379585"/>
              <a:ext cx="11468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11" idx="7"/>
              <a:endCxn id="43" idx="3"/>
            </p:cNvCxnSpPr>
            <p:nvPr/>
          </p:nvCxnSpPr>
          <p:spPr>
            <a:xfrm rot="5400000" flipH="1" flipV="1">
              <a:off x="7427585" y="2931785"/>
              <a:ext cx="994430" cy="61343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1676400" y="2057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6600" y="2057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676400" y="3657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276600" y="3657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5257800" y="3657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257800" y="5638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162800" y="3657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162800" y="5638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257800" y="2057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85800" y="5181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8153400" y="22860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172200" y="5105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6172200" y="42672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>
              <a:stCxn id="67" idx="4"/>
              <a:endCxn id="46" idx="0"/>
            </p:cNvCxnSpPr>
            <p:nvPr/>
          </p:nvCxnSpPr>
          <p:spPr>
            <a:xfrm rot="5400000">
              <a:off x="6286500" y="4953000"/>
              <a:ext cx="304800" cy="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73" name="Oval 72"/>
            <p:cNvSpPr/>
            <p:nvPr/>
          </p:nvSpPr>
          <p:spPr>
            <a:xfrm>
              <a:off x="7162800" y="2057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>
              <a:stCxn id="9" idx="0"/>
              <a:endCxn id="13" idx="4"/>
            </p:cNvCxnSpPr>
            <p:nvPr/>
          </p:nvCxnSpPr>
          <p:spPr>
            <a:xfrm rot="5400000" flipH="1" flipV="1">
              <a:off x="4991100" y="31242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11" idx="0"/>
              <a:endCxn id="73" idx="4"/>
            </p:cNvCxnSpPr>
            <p:nvPr/>
          </p:nvCxnSpPr>
          <p:spPr>
            <a:xfrm rot="5400000" flipH="1" flipV="1">
              <a:off x="6896100" y="31242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13" idx="6"/>
              <a:endCxn id="73" idx="2"/>
            </p:cNvCxnSpPr>
            <p:nvPr/>
          </p:nvCxnSpPr>
          <p:spPr>
            <a:xfrm>
              <a:off x="5791200" y="2324100"/>
              <a:ext cx="1371600" cy="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609600" y="11430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008598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Maximum matching! (one of them)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2133601" y="1723846"/>
            <a:ext cx="7144327" cy="4448355"/>
            <a:chOff x="609600" y="1066800"/>
            <a:chExt cx="8077200" cy="5029200"/>
          </a:xfrm>
        </p:grpSpPr>
        <p:cxnSp>
          <p:nvCxnSpPr>
            <p:cNvPr id="35" name="Straight Connector 34"/>
            <p:cNvCxnSpPr>
              <a:stCxn id="34" idx="5"/>
              <a:endCxn id="5" idx="1"/>
            </p:cNvCxnSpPr>
            <p:nvPr/>
          </p:nvCxnSpPr>
          <p:spPr>
            <a:xfrm rot="16200000" flipH="1">
              <a:off x="1141085" y="1445885"/>
              <a:ext cx="537230" cy="68963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9" idx="5"/>
              <a:endCxn id="67" idx="1"/>
            </p:cNvCxnSpPr>
            <p:nvPr/>
          </p:nvCxnSpPr>
          <p:spPr>
            <a:xfrm rot="16200000" flipH="1">
              <a:off x="5865485" y="3884285"/>
              <a:ext cx="232430" cy="5372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73" idx="3"/>
              <a:endCxn id="67" idx="7"/>
            </p:cNvCxnSpPr>
            <p:nvPr/>
          </p:nvCxnSpPr>
          <p:spPr>
            <a:xfrm rot="5400000">
              <a:off x="6017885" y="3046085"/>
              <a:ext cx="1832630" cy="61343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6" idx="3"/>
              <a:endCxn id="10" idx="7"/>
            </p:cNvCxnSpPr>
            <p:nvPr/>
          </p:nvCxnSpPr>
          <p:spPr>
            <a:xfrm rot="5400000">
              <a:off x="5903585" y="5293985"/>
              <a:ext cx="156230" cy="53723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12" idx="1"/>
              <a:endCxn id="46" idx="5"/>
            </p:cNvCxnSpPr>
            <p:nvPr/>
          </p:nvCxnSpPr>
          <p:spPr>
            <a:xfrm rot="16200000" flipV="1">
              <a:off x="6856085" y="5255885"/>
              <a:ext cx="1562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5" idx="4"/>
              <a:endCxn id="7" idx="0"/>
            </p:cNvCxnSpPr>
            <p:nvPr/>
          </p:nvCxnSpPr>
          <p:spPr>
            <a:xfrm rot="5400000">
              <a:off x="1409700" y="30480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5" idx="6"/>
              <a:endCxn id="6" idx="2"/>
            </p:cNvCxnSpPr>
            <p:nvPr/>
          </p:nvCxnSpPr>
          <p:spPr>
            <a:xfrm>
              <a:off x="2209800" y="22479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6" idx="4"/>
              <a:endCxn id="8" idx="0"/>
            </p:cNvCxnSpPr>
            <p:nvPr/>
          </p:nvCxnSpPr>
          <p:spPr>
            <a:xfrm rot="5400000">
              <a:off x="3009900" y="30480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7" idx="6"/>
              <a:endCxn id="8" idx="2"/>
            </p:cNvCxnSpPr>
            <p:nvPr/>
          </p:nvCxnSpPr>
          <p:spPr>
            <a:xfrm>
              <a:off x="2209800" y="38481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6" idx="6"/>
              <a:endCxn id="13" idx="2"/>
            </p:cNvCxnSpPr>
            <p:nvPr/>
          </p:nvCxnSpPr>
          <p:spPr>
            <a:xfrm>
              <a:off x="3810000" y="2247900"/>
              <a:ext cx="1447800" cy="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6"/>
              <a:endCxn id="9" idx="2"/>
            </p:cNvCxnSpPr>
            <p:nvPr/>
          </p:nvCxnSpPr>
          <p:spPr>
            <a:xfrm>
              <a:off x="3810000" y="3848100"/>
              <a:ext cx="1447800" cy="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7" idx="5"/>
              <a:endCxn id="10" idx="2"/>
            </p:cNvCxnSpPr>
            <p:nvPr/>
          </p:nvCxnSpPr>
          <p:spPr>
            <a:xfrm rot="16200000" flipH="1">
              <a:off x="2798435" y="3369934"/>
              <a:ext cx="1792615" cy="3126115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14" idx="7"/>
              <a:endCxn id="7" idx="3"/>
            </p:cNvCxnSpPr>
            <p:nvPr/>
          </p:nvCxnSpPr>
          <p:spPr>
            <a:xfrm rot="5400000" flipH="1" flipV="1">
              <a:off x="874385" y="4303385"/>
              <a:ext cx="1146830" cy="61343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11" idx="7"/>
              <a:endCxn id="43" idx="3"/>
            </p:cNvCxnSpPr>
            <p:nvPr/>
          </p:nvCxnSpPr>
          <p:spPr>
            <a:xfrm rot="5400000" flipH="1" flipV="1">
              <a:off x="7427585" y="2855585"/>
              <a:ext cx="994430" cy="61343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1676400" y="19812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6600" y="19812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676400" y="3581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276600" y="3581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5257800" y="3581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257800" y="5562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162800" y="3581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162800" y="5562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257800" y="19812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85800" y="5105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8153400" y="2209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172200" y="50292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6172200" y="41910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>
              <a:stCxn id="67" idx="4"/>
              <a:endCxn id="46" idx="0"/>
            </p:cNvCxnSpPr>
            <p:nvPr/>
          </p:nvCxnSpPr>
          <p:spPr>
            <a:xfrm rot="5400000">
              <a:off x="6286500" y="4876800"/>
              <a:ext cx="304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73" name="Oval 72"/>
            <p:cNvSpPr/>
            <p:nvPr/>
          </p:nvSpPr>
          <p:spPr>
            <a:xfrm>
              <a:off x="7162800" y="19812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>
              <a:stCxn id="9" idx="0"/>
              <a:endCxn id="13" idx="4"/>
            </p:cNvCxnSpPr>
            <p:nvPr/>
          </p:nvCxnSpPr>
          <p:spPr>
            <a:xfrm rot="5400000" flipH="1" flipV="1">
              <a:off x="4991100" y="30480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11" idx="0"/>
              <a:endCxn id="73" idx="4"/>
            </p:cNvCxnSpPr>
            <p:nvPr/>
          </p:nvCxnSpPr>
          <p:spPr>
            <a:xfrm rot="5400000" flipH="1" flipV="1">
              <a:off x="6896100" y="30480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13" idx="6"/>
              <a:endCxn id="73" idx="2"/>
            </p:cNvCxnSpPr>
            <p:nvPr/>
          </p:nvCxnSpPr>
          <p:spPr>
            <a:xfrm>
              <a:off x="5791200" y="2247900"/>
              <a:ext cx="13716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609600" y="1066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571244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694B3-4A85-4A5A-8C2C-48F1EEB07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F76C7D-44B5-4987-9485-7E7A852BF2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7523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NP-completeness</a:t>
            </a:r>
          </a:p>
          <a:p>
            <a:r>
              <a:rPr lang="en-US" dirty="0"/>
              <a:t>Polynomial-time reductions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Assignment 5</a:t>
            </a:r>
          </a:p>
          <a:p>
            <a:pPr lvl="1"/>
            <a:r>
              <a:rPr lang="en-US" b="1" dirty="0"/>
              <a:t>Due Friday by midnight!</a:t>
            </a:r>
          </a:p>
          <a:p>
            <a:r>
              <a:rPr lang="en-US" dirty="0"/>
              <a:t>Read section 8.1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E7BF3-13D9-4A65-A329-BF05C0337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1BB9C-DCEC-4755-9089-697586BC7E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03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</a:t>
            </a:r>
            <a:r>
              <a:rPr lang="en-US" dirty="0" err="1"/>
              <a:t>warmup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I was going to St. Ives</a:t>
            </a:r>
          </a:p>
          <a:p>
            <a:r>
              <a:rPr lang="en-US" dirty="0"/>
              <a:t>I crossed the path of seven wives</a:t>
            </a:r>
          </a:p>
          <a:p>
            <a:r>
              <a:rPr lang="en-US" dirty="0"/>
              <a:t>Every wife had seven sacks</a:t>
            </a:r>
          </a:p>
          <a:p>
            <a:r>
              <a:rPr lang="en-US" dirty="0"/>
              <a:t>Every sack had seven cats</a:t>
            </a:r>
          </a:p>
          <a:p>
            <a:r>
              <a:rPr lang="en-US" dirty="0"/>
              <a:t>Every cat had seven kittens</a:t>
            </a:r>
          </a:p>
          <a:p>
            <a:r>
              <a:rPr lang="en-US" dirty="0"/>
              <a:t>Kittens, cats, sacks, wives</a:t>
            </a:r>
          </a:p>
          <a:p>
            <a:r>
              <a:rPr lang="en-US" dirty="0"/>
              <a:t>How many were going to St. Ives?</a:t>
            </a:r>
          </a:p>
        </p:txBody>
      </p:sp>
    </p:spTree>
    <p:extLst>
      <p:ext uri="{BB962C8B-B14F-4D97-AF65-F5344CB8AC3E}">
        <p14:creationId xmlns:p14="http://schemas.microsoft.com/office/powerpoint/2010/main" val="40930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86401-DCD7-41D8-AA54-8BC069E0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flow practice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21E5240-0E18-40DB-AF09-7153EFAFA2A4}"/>
              </a:ext>
            </a:extLst>
          </p:cNvPr>
          <p:cNvSpPr/>
          <p:nvPr/>
        </p:nvSpPr>
        <p:spPr>
          <a:xfrm>
            <a:off x="2362200" y="3886200"/>
            <a:ext cx="533400" cy="533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A7EE7B7-C8A3-47AA-8D59-9B532643FA65}"/>
              </a:ext>
            </a:extLst>
          </p:cNvPr>
          <p:cNvSpPr/>
          <p:nvPr/>
        </p:nvSpPr>
        <p:spPr>
          <a:xfrm>
            <a:off x="9372600" y="3886200"/>
            <a:ext cx="533400" cy="533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A1EA393-2517-4A7C-96BA-24570DB135DB}"/>
              </a:ext>
            </a:extLst>
          </p:cNvPr>
          <p:cNvSpPr/>
          <p:nvPr/>
        </p:nvSpPr>
        <p:spPr>
          <a:xfrm>
            <a:off x="4191000" y="205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996F020-3FC2-490C-BB6F-0D3E57BB9E88}"/>
              </a:ext>
            </a:extLst>
          </p:cNvPr>
          <p:cNvSpPr/>
          <p:nvPr/>
        </p:nvSpPr>
        <p:spPr>
          <a:xfrm>
            <a:off x="7391400" y="205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b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1090824-0203-43FF-9B55-9E3E98155F8C}"/>
              </a:ext>
            </a:extLst>
          </p:cNvPr>
          <p:cNvSpPr/>
          <p:nvPr/>
        </p:nvSpPr>
        <p:spPr>
          <a:xfrm>
            <a:off x="4191000" y="571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c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14AFF8D-2648-4989-9087-8DEB3DA4A9C8}"/>
              </a:ext>
            </a:extLst>
          </p:cNvPr>
          <p:cNvSpPr/>
          <p:nvPr/>
        </p:nvSpPr>
        <p:spPr>
          <a:xfrm>
            <a:off x="7391400" y="571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D0863F7-06B9-493D-8FA9-6926B335314F}"/>
              </a:ext>
            </a:extLst>
          </p:cNvPr>
          <p:cNvCxnSpPr>
            <a:stCxn id="4" idx="7"/>
            <a:endCxn id="6" idx="3"/>
          </p:cNvCxnSpPr>
          <p:nvPr/>
        </p:nvCxnSpPr>
        <p:spPr>
          <a:xfrm flipV="1">
            <a:off x="2817485" y="2512685"/>
            <a:ext cx="14516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5AADEFA-431D-4A43-B348-8AA64DA9F6C8}"/>
              </a:ext>
            </a:extLst>
          </p:cNvPr>
          <p:cNvCxnSpPr>
            <a:stCxn id="6" idx="6"/>
            <a:endCxn id="7" idx="2"/>
          </p:cNvCxnSpPr>
          <p:nvPr/>
        </p:nvCxnSpPr>
        <p:spPr>
          <a:xfrm>
            <a:off x="4724400" y="2324100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F12A837-9FDD-45E1-B28D-169EB92093C8}"/>
              </a:ext>
            </a:extLst>
          </p:cNvPr>
          <p:cNvCxnSpPr>
            <a:cxnSpLocks/>
            <a:stCxn id="7" idx="4"/>
            <a:endCxn id="11" idx="0"/>
          </p:cNvCxnSpPr>
          <p:nvPr/>
        </p:nvCxnSpPr>
        <p:spPr>
          <a:xfrm>
            <a:off x="7658100" y="2590800"/>
            <a:ext cx="0" cy="312420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B3C9106-5A15-4676-9750-75D5CFE9A08D}"/>
              </a:ext>
            </a:extLst>
          </p:cNvPr>
          <p:cNvCxnSpPr>
            <a:stCxn id="7" idx="5"/>
            <a:endCxn id="5" idx="1"/>
          </p:cNvCxnSpPr>
          <p:nvPr/>
        </p:nvCxnSpPr>
        <p:spPr>
          <a:xfrm>
            <a:off x="7846685" y="2512685"/>
            <a:ext cx="16040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E380028-8057-4E5A-9E54-E89CA7C27BEA}"/>
              </a:ext>
            </a:extLst>
          </p:cNvPr>
          <p:cNvCxnSpPr>
            <a:cxnSpLocks/>
            <a:stCxn id="11" idx="2"/>
            <a:endCxn id="10" idx="6"/>
          </p:cNvCxnSpPr>
          <p:nvPr/>
        </p:nvCxnSpPr>
        <p:spPr>
          <a:xfrm flipH="1">
            <a:off x="4724400" y="5981700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578B89F-CF91-4783-8D6E-DDFFB4CDF4FC}"/>
              </a:ext>
            </a:extLst>
          </p:cNvPr>
          <p:cNvCxnSpPr>
            <a:stCxn id="4" idx="5"/>
            <a:endCxn id="10" idx="1"/>
          </p:cNvCxnSpPr>
          <p:nvPr/>
        </p:nvCxnSpPr>
        <p:spPr>
          <a:xfrm>
            <a:off x="2817485" y="4341485"/>
            <a:ext cx="14516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B5D1F50-5C3F-44E3-9158-CA40F293775A}"/>
              </a:ext>
            </a:extLst>
          </p:cNvPr>
          <p:cNvCxnSpPr>
            <a:stCxn id="11" idx="7"/>
            <a:endCxn id="5" idx="3"/>
          </p:cNvCxnSpPr>
          <p:nvPr/>
        </p:nvCxnSpPr>
        <p:spPr>
          <a:xfrm flipV="1">
            <a:off x="7846685" y="4341485"/>
            <a:ext cx="16040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25AF165-6449-46C3-9CFD-612A2C04A281}"/>
              </a:ext>
            </a:extLst>
          </p:cNvPr>
          <p:cNvSpPr txBox="1"/>
          <p:nvPr/>
        </p:nvSpPr>
        <p:spPr>
          <a:xfrm>
            <a:off x="5753100" y="1619436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B725FA4-7C82-4624-B67E-951A34C0136C}"/>
              </a:ext>
            </a:extLst>
          </p:cNvPr>
          <p:cNvSpPr txBox="1"/>
          <p:nvPr/>
        </p:nvSpPr>
        <p:spPr>
          <a:xfrm>
            <a:off x="2911732" y="268841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2F7C4AB-82F1-481C-B991-22FB3B9CBBC9}"/>
              </a:ext>
            </a:extLst>
          </p:cNvPr>
          <p:cNvSpPr txBox="1"/>
          <p:nvPr/>
        </p:nvSpPr>
        <p:spPr>
          <a:xfrm>
            <a:off x="3827911" y="3818265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BDE0916-6ACB-47E6-AB39-A78FED2832EB}"/>
              </a:ext>
            </a:extLst>
          </p:cNvPr>
          <p:cNvSpPr txBox="1"/>
          <p:nvPr/>
        </p:nvSpPr>
        <p:spPr>
          <a:xfrm>
            <a:off x="5753100" y="3392905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BA5691E-E4F6-4198-B559-D5E70149DC0A}"/>
              </a:ext>
            </a:extLst>
          </p:cNvPr>
          <p:cNvSpPr txBox="1"/>
          <p:nvPr/>
        </p:nvSpPr>
        <p:spPr>
          <a:xfrm>
            <a:off x="8417046" y="2598821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7AB2FF3-F7F3-4463-AE0B-C10A064212FF}"/>
              </a:ext>
            </a:extLst>
          </p:cNvPr>
          <p:cNvSpPr txBox="1"/>
          <p:nvPr/>
        </p:nvSpPr>
        <p:spPr>
          <a:xfrm>
            <a:off x="7689046" y="377813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0E2FB42-F291-4558-A278-0A1804E66C7C}"/>
              </a:ext>
            </a:extLst>
          </p:cNvPr>
          <p:cNvSpPr txBox="1"/>
          <p:nvPr/>
        </p:nvSpPr>
        <p:spPr>
          <a:xfrm>
            <a:off x="8417046" y="50673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46308CC-2747-4F67-BDE4-E0FE4A0AADD2}"/>
              </a:ext>
            </a:extLst>
          </p:cNvPr>
          <p:cNvSpPr txBox="1"/>
          <p:nvPr/>
        </p:nvSpPr>
        <p:spPr>
          <a:xfrm>
            <a:off x="5753100" y="598972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BC8F125-1480-41C6-807D-F28235ADEE38}"/>
              </a:ext>
            </a:extLst>
          </p:cNvPr>
          <p:cNvSpPr txBox="1"/>
          <p:nvPr/>
        </p:nvSpPr>
        <p:spPr>
          <a:xfrm>
            <a:off x="2938669" y="501498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8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A75D5CD-4A40-41EE-824E-4124C6709991}"/>
              </a:ext>
            </a:extLst>
          </p:cNvPr>
          <p:cNvCxnSpPr>
            <a:cxnSpLocks/>
            <a:stCxn id="10" idx="7"/>
            <a:endCxn id="7" idx="3"/>
          </p:cNvCxnSpPr>
          <p:nvPr/>
        </p:nvCxnSpPr>
        <p:spPr>
          <a:xfrm flipV="1">
            <a:off x="4646285" y="2512685"/>
            <a:ext cx="2823230" cy="32804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BEAC4BF-BDA8-4C2A-A85F-94B446D861E9}"/>
              </a:ext>
            </a:extLst>
          </p:cNvPr>
          <p:cNvCxnSpPr>
            <a:cxnSpLocks/>
            <a:stCxn id="10" idx="0"/>
            <a:endCxn id="6" idx="4"/>
          </p:cNvCxnSpPr>
          <p:nvPr/>
        </p:nvCxnSpPr>
        <p:spPr>
          <a:xfrm flipV="1">
            <a:off x="4457700" y="2590800"/>
            <a:ext cx="0" cy="312420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265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36652-B3C3-4E82-A4F8-299D8F979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Three-sentence Summary of Bipartite Matching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D68E11-A6AC-469B-91FF-8B15D36143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26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9D36618-43C6-44CE-B4C3-2E06ECCA3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Bipartite Matching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165AF3-7270-43EC-BE09-AB3B95F025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01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Bipartite graphs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that a bipartite graph is one whose nodes can be divided into two disjoint sets X and Y</a:t>
            </a:r>
          </a:p>
          <a:p>
            <a:r>
              <a:rPr lang="en-US" dirty="0"/>
              <a:t>Every edge has one end in set X and the other in set Y</a:t>
            </a:r>
          </a:p>
          <a:p>
            <a:pPr lvl="1"/>
            <a:r>
              <a:rPr lang="en-US" dirty="0"/>
              <a:t>There are no edges from a node inside set X to another node in set X</a:t>
            </a:r>
          </a:p>
          <a:p>
            <a:pPr lvl="1"/>
            <a:r>
              <a:rPr lang="en-US" dirty="0"/>
              <a:t>There are no edges from a node inside set Y to another in set Y</a:t>
            </a:r>
          </a:p>
          <a:p>
            <a:r>
              <a:rPr lang="en-US" dirty="0"/>
              <a:t>Equivalently, a graph is bipartite if and only if it contains no odd cycles</a:t>
            </a:r>
          </a:p>
        </p:txBody>
      </p:sp>
    </p:spTree>
    <p:extLst>
      <p:ext uri="{BB962C8B-B14F-4D97-AF65-F5344CB8AC3E}">
        <p14:creationId xmlns:p14="http://schemas.microsoft.com/office/powerpoint/2010/main" val="109070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4521</TotalTime>
  <Words>869</Words>
  <Application>Microsoft Office PowerPoint</Application>
  <PresentationFormat>Widescreen</PresentationFormat>
  <Paragraphs>173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Assignment 5</vt:lpstr>
      <vt:lpstr>Logical warmup</vt:lpstr>
      <vt:lpstr>Maximum flow practice</vt:lpstr>
      <vt:lpstr>Three-sentence Summary of Bipartite Matching</vt:lpstr>
      <vt:lpstr>Bipartite Matching</vt:lpstr>
      <vt:lpstr>Bipartite graphs</vt:lpstr>
      <vt:lpstr>Bipartite graph</vt:lpstr>
      <vt:lpstr>Maximum matching</vt:lpstr>
      <vt:lpstr>Can we use our maximum flow algorithm?</vt:lpstr>
      <vt:lpstr>Bipartite matching problem</vt:lpstr>
      <vt:lpstr>Maximum flow problem</vt:lpstr>
      <vt:lpstr>An easy change</vt:lpstr>
      <vt:lpstr>Algorithmic changes</vt:lpstr>
      <vt:lpstr>Why does it work?</vt:lpstr>
      <vt:lpstr>Minor variation</vt:lpstr>
      <vt:lpstr>Maximal matching</vt:lpstr>
      <vt:lpstr>Matching algorithm</vt:lpstr>
      <vt:lpstr>Match the graph</vt:lpstr>
      <vt:lpstr>Is this graph bipartite?</vt:lpstr>
      <vt:lpstr>Let's make a maximal matching</vt:lpstr>
      <vt:lpstr>PowerPoint Presentation</vt:lpstr>
      <vt:lpstr>Maximum matching! (one of them)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646</cp:revision>
  <dcterms:created xsi:type="dcterms:W3CDTF">2009-08-24T20:26:10Z</dcterms:created>
  <dcterms:modified xsi:type="dcterms:W3CDTF">2024-03-19T18:57:59Z</dcterms:modified>
</cp:coreProperties>
</file>